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292" r:id="rId3"/>
    <p:sldId id="294" r:id="rId4"/>
    <p:sldId id="297" r:id="rId5"/>
    <p:sldId id="295" r:id="rId6"/>
    <p:sldId id="300" r:id="rId7"/>
    <p:sldId id="301" r:id="rId8"/>
    <p:sldId id="298" r:id="rId9"/>
    <p:sldId id="299" r:id="rId10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26"/>
    <p:restoredTop sz="94714"/>
  </p:normalViewPr>
  <p:slideViewPr>
    <p:cSldViewPr>
      <p:cViewPr varScale="1">
        <p:scale>
          <a:sx n="115" d="100"/>
          <a:sy n="115" d="100"/>
        </p:scale>
        <p:origin x="106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DA8D2B79-05DB-4187-9909-DDC6C1DCF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0B76D4CD-D217-4BE1-9417-6A8932ECB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CAFF7CB0-D727-49FB-91A1-EABB30DE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6BEFA6B6-1B2F-44CB-85CC-8478DC250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2E212A4-F8CF-4D53-A523-FD6455098F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285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5" name="Rectangle 6">
            <a:extLst>
              <a:ext uri="{FF2B5EF4-FFF2-40B4-BE49-F238E27FC236}">
                <a16:creationId xmlns:a16="http://schemas.microsoft.com/office/drawing/2014/main" id="{3FFB4361-7B4A-42B9-9BDF-648C0D3E85B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8188" cy="34099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>
            <a:extLst>
              <a:ext uri="{FF2B5EF4-FFF2-40B4-BE49-F238E27FC236}">
                <a16:creationId xmlns:a16="http://schemas.microsoft.com/office/drawing/2014/main" id="{66AEC9BE-6339-470C-BC6E-2462D55B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40B3582-1871-49A8-B8FF-BA63E73352B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2021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EA096206-822F-4E51-8A59-9147A79A1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1A5C28-B520-4B09-A449-B57DF8E0B4A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2021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511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400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99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1288" y="228600"/>
            <a:ext cx="1960562" cy="5783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29288" cy="5783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587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134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216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06825" cy="4259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752600"/>
            <a:ext cx="3806825" cy="4259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90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109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061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55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91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46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5797276-930D-4C50-AB94-63138E0E1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660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E6CE6A3-F821-4832-9021-7A18B78B6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766050" cy="425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Line 3">
            <a:extLst>
              <a:ext uri="{FF2B5EF4-FFF2-40B4-BE49-F238E27FC236}">
                <a16:creationId xmlns:a16="http://schemas.microsoft.com/office/drawing/2014/main" id="{2AED26A0-16E5-4056-95F1-F07BA1B1A9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295400"/>
            <a:ext cx="6858000" cy="1588"/>
          </a:xfrm>
          <a:prstGeom prst="line">
            <a:avLst/>
          </a:prstGeom>
          <a:noFill/>
          <a:ln w="3816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Line 4">
            <a:extLst>
              <a:ext uri="{FF2B5EF4-FFF2-40B4-BE49-F238E27FC236}">
                <a16:creationId xmlns:a16="http://schemas.microsoft.com/office/drawing/2014/main" id="{04699497-26DE-44FB-8315-0D0A8A05F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9825" y="6019800"/>
            <a:ext cx="6858000" cy="1588"/>
          </a:xfrm>
          <a:prstGeom prst="line">
            <a:avLst/>
          </a:prstGeom>
          <a:noFill/>
          <a:ln w="3816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CA197320-A1F2-43C8-9438-C54DD3C76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2484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Lucida Sans Unicode" pitchFamily="32" charset="0"/>
              </a:defRPr>
            </a:lvl9pPr>
          </a:lstStyle>
          <a:p>
            <a:pPr>
              <a:spcBef>
                <a:spcPts val="10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600">
                <a:solidFill>
                  <a:srgbClr val="5745DD"/>
                </a:solidFill>
                <a:ea typeface="+mn-ea"/>
              </a:rPr>
              <a:t>ITM352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D749C7-8C72-4D1B-988C-3C3359C30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6248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727239A6-0FF5-4D71-8920-9F14CEF33DD0}" type="slidenum">
              <a:rPr lang="en-GB" altLang="en-US" sz="1600" smtClean="0">
                <a:solidFill>
                  <a:srgbClr val="5745DD"/>
                </a:solidFill>
              </a:rPr>
              <a:pPr>
                <a:spcBef>
                  <a:spcPts val="10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‹#›</a:t>
            </a:fld>
            <a:endParaRPr lang="en-GB" altLang="en-US" sz="1600">
              <a:solidFill>
                <a:srgbClr val="5745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21304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21304"/>
          </a:solidFill>
          <a:latin typeface="Times New Roman" pitchFamily="16" charset="0"/>
          <a:ea typeface="MS PGothic" panose="020B0600070205080204" pitchFamily="34" charset="-128"/>
          <a:cs typeface="Lucida Sans Unicode" pitchFamily="32" charset="0"/>
        </a:defRPr>
      </a:lvl2pPr>
      <a:lvl3pPr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21304"/>
          </a:solidFill>
          <a:latin typeface="Times New Roman" pitchFamily="16" charset="0"/>
          <a:ea typeface="MS PGothic" panose="020B0600070205080204" pitchFamily="34" charset="-128"/>
          <a:cs typeface="Lucida Sans Unicode" pitchFamily="32" charset="0"/>
        </a:defRPr>
      </a:lvl3pPr>
      <a:lvl4pPr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21304"/>
          </a:solidFill>
          <a:latin typeface="Times New Roman" pitchFamily="16" charset="0"/>
          <a:ea typeface="MS PGothic" panose="020B0600070205080204" pitchFamily="34" charset="-128"/>
          <a:cs typeface="Lucida Sans Unicode" pitchFamily="32" charset="0"/>
        </a:defRPr>
      </a:lvl4pPr>
      <a:lvl5pPr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21304"/>
          </a:solidFill>
          <a:latin typeface="Times New Roman" pitchFamily="16" charset="0"/>
          <a:ea typeface="MS PGothic" panose="020B0600070205080204" pitchFamily="34" charset="-128"/>
          <a:cs typeface="Lucida Sans Unicode" pitchFamily="32" charset="0"/>
        </a:defRPr>
      </a:lvl5pPr>
      <a:lvl6pPr marL="2514600" indent="-228600"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221304"/>
          </a:solidFill>
          <a:latin typeface="Times New Roman" pitchFamily="16" charset="0"/>
          <a:cs typeface="Lucida Sans Unicode" pitchFamily="32" charset="0"/>
        </a:defRPr>
      </a:lvl6pPr>
      <a:lvl7pPr marL="2971800" indent="-228600"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221304"/>
          </a:solidFill>
          <a:latin typeface="Times New Roman" pitchFamily="16" charset="0"/>
          <a:cs typeface="Lucida Sans Unicode" pitchFamily="32" charset="0"/>
        </a:defRPr>
      </a:lvl7pPr>
      <a:lvl8pPr marL="3429000" indent="-228600"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221304"/>
          </a:solidFill>
          <a:latin typeface="Times New Roman" pitchFamily="16" charset="0"/>
          <a:cs typeface="Lucida Sans Unicode" pitchFamily="32" charset="0"/>
        </a:defRPr>
      </a:lvl8pPr>
      <a:lvl9pPr marL="3886200" indent="-228600" algn="ctr" defTabSz="457200" rtl="0" eaLnBrk="0" fontAlgn="base" hangingPunct="0">
        <a:lnSpc>
          <a:spcPct val="8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221304"/>
          </a:solidFill>
          <a:latin typeface="Times New Roman" pitchFamily="16" charset="0"/>
          <a:cs typeface="Lucida Sans Unicode" pitchFamily="32" charset="0"/>
        </a:defRPr>
      </a:lvl9pPr>
    </p:titleStyle>
    <p:bodyStyle>
      <a:lvl1pPr marL="342900" indent="-342900" algn="l" defTabSz="457200" rtl="0" eaLnBrk="0" fontAlgn="base" hangingPunct="0">
        <a:lnSpc>
          <a:spcPct val="86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86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Lucida Sans Unicode" pitchFamily="32" charset="0"/>
          <a:cs typeface="+mn-cs"/>
        </a:defRPr>
      </a:lvl2pPr>
      <a:lvl3pPr marL="1143000" indent="-228600" algn="l" defTabSz="457200" rtl="0" eaLnBrk="0" fontAlgn="base" hangingPunct="0">
        <a:lnSpc>
          <a:spcPct val="86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Lucida Sans Unicode" pitchFamily="32" charset="0"/>
          <a:cs typeface="+mn-cs"/>
        </a:defRPr>
      </a:lvl3pPr>
      <a:lvl4pPr marL="16002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Lucida Sans Unicode" pitchFamily="32" charset="0"/>
          <a:cs typeface="+mn-cs"/>
        </a:defRPr>
      </a:lvl4pPr>
      <a:lvl5pPr marL="20574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Lucida Sans Unicode" pitchFamily="32" charset="0"/>
          <a:cs typeface="+mn-cs"/>
        </a:defRPr>
      </a:lvl5pPr>
      <a:lvl6pPr marL="25146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8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E9EA3D29-A08E-4E99-8C60-38156D91E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4038600"/>
          </a:xfrm>
          <a:prstGeom prst="rect">
            <a:avLst/>
          </a:prstGeom>
          <a:noFill/>
          <a:ln w="5724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360" tIns="44280" rIns="90360" bIns="44280" anchor="ctr"/>
          <a:lstStyle>
            <a:lvl1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4000" dirty="0">
                <a:solidFill>
                  <a:srgbClr val="221304"/>
                </a:solidFill>
              </a:rPr>
              <a:t>ITM352</a:t>
            </a:r>
            <a:br>
              <a:rPr lang="en-GB" altLang="en-US" sz="4000" dirty="0">
                <a:solidFill>
                  <a:srgbClr val="221304"/>
                </a:solidFill>
              </a:rPr>
            </a:br>
            <a:br>
              <a:rPr lang="en-GB" altLang="en-US" sz="4000" dirty="0">
                <a:solidFill>
                  <a:srgbClr val="221304"/>
                </a:solidFill>
              </a:rPr>
            </a:br>
            <a:r>
              <a:rPr lang="en-GB" altLang="en-US" sz="4000" dirty="0">
                <a:solidFill>
                  <a:srgbClr val="221304"/>
                </a:solidFill>
              </a:rPr>
              <a:t>Web Applications Development Tools and Technologies</a:t>
            </a:r>
            <a:br>
              <a:rPr lang="en-GB" altLang="en-US" sz="4000" dirty="0">
                <a:solidFill>
                  <a:srgbClr val="221304"/>
                </a:solidFill>
              </a:rPr>
            </a:br>
            <a:endParaRPr lang="en-GB" altLang="en-US" sz="4000" dirty="0">
              <a:solidFill>
                <a:srgbClr val="22130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67821E9F-666E-45D6-9DF0-76D051807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60" tIns="44280" rIns="90360" bIns="44280" anchor="ctr"/>
          <a:lstStyle>
            <a:lvl1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altLang="en-US" sz="4400" dirty="0">
                <a:solidFill>
                  <a:srgbClr val="221304"/>
                </a:solidFill>
              </a:rPr>
              <a:t>Getting Started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349FA18-579C-4FA7-BA61-32AA62A1E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71600"/>
            <a:ext cx="8002587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marL="336550" indent="-336550"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36600" indent="-279400"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lnSpc>
                <a:spcPct val="86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SzPct val="70000"/>
              <a:buFont typeface="Monotype Sorts" charset="2"/>
              <a:buChar char=""/>
            </a:pPr>
            <a:r>
              <a:rPr lang="en-GB" altLang="en-US" sz="2800" dirty="0">
                <a:solidFill>
                  <a:srgbClr val="000000"/>
                </a:solidFill>
              </a:rPr>
              <a:t>Before we can build web applications we’re going to need to get set up with a few </a:t>
            </a:r>
            <a:r>
              <a:rPr lang="en-GB" altLang="en-US" sz="2800">
                <a:solidFill>
                  <a:srgbClr val="000000"/>
                </a:solidFill>
              </a:rPr>
              <a:t>tools: </a:t>
            </a:r>
            <a:endParaRPr lang="en-GB" altLang="en-US" sz="2800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buSzPct val="70000"/>
            </a:pPr>
            <a:endParaRPr lang="en-GB" altLang="en-US" dirty="0">
              <a:solidFill>
                <a:srgbClr val="000000"/>
              </a:solidFill>
            </a:endParaRP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en-GB" altLang="en-US" dirty="0">
                <a:solidFill>
                  <a:srgbClr val="000000"/>
                </a:solidFill>
              </a:rPr>
              <a:t>1. A local GitHub repository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endParaRPr lang="en-GB" altLang="en-US" dirty="0">
              <a:solidFill>
                <a:srgbClr val="000000"/>
              </a:solidFill>
            </a:endParaRP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en-GB" altLang="en-US" dirty="0">
                <a:solidFill>
                  <a:srgbClr val="000000"/>
                </a:solidFill>
              </a:rPr>
              <a:t>2. VS Code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endParaRPr lang="en-GB" altLang="en-US" dirty="0">
              <a:solidFill>
                <a:srgbClr val="000000"/>
              </a:solidFill>
            </a:endParaRP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en-GB" altLang="en-US" dirty="0">
                <a:solidFill>
                  <a:srgbClr val="000000"/>
                </a:solidFill>
              </a:rPr>
              <a:t>3. Node.js and http-server as a local web server</a:t>
            </a: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endParaRPr lang="en-GB" altLang="en-US" dirty="0">
              <a:solidFill>
                <a:srgbClr val="000000"/>
              </a:solidFill>
            </a:endParaRPr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SzPct val="70000"/>
            </a:pPr>
            <a:r>
              <a:rPr lang="en-GB" altLang="en-US" dirty="0">
                <a:solidFill>
                  <a:srgbClr val="000000"/>
                </a:solidFill>
              </a:rPr>
              <a:t>4. A Global web server to deploy our applications</a:t>
            </a:r>
          </a:p>
          <a:p>
            <a:pPr lvl="2">
              <a:lnSpc>
                <a:spcPct val="80000"/>
              </a:lnSpc>
              <a:spcBef>
                <a:spcPts val="600"/>
              </a:spcBef>
              <a:buSzPct val="70000"/>
              <a:buFont typeface="Monotype Sorts" charset="2"/>
              <a:buChar char=""/>
            </a:pPr>
            <a:endParaRPr lang="en-GB" altLang="en-US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SzTx/>
              <a:buFontTx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01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4B433-ADBF-F54C-B936-B128520D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GitHub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1BB23-580E-EC4E-8057-B3A27812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80" y="1524000"/>
            <a:ext cx="7766050" cy="4259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GitHub is a code hosting platform for version control and collaboration. It lets you and others work together on projects from anywhere.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Your class GitHub repo will be used by the grader to check your work and to get help.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It is assumed you have signed up for GitHub and gone though the HelloWorld 10 minute guide.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1FD075-03D7-A042-88E6-CC1D7BDC3E53}"/>
              </a:ext>
            </a:extLst>
          </p:cNvPr>
          <p:cNvSpPr/>
          <p:nvPr/>
        </p:nvSpPr>
        <p:spPr>
          <a:xfrm>
            <a:off x="1524000" y="6167735"/>
            <a:ext cx="6467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See About GitHub Reading in Introduction Module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8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4B433-ADBF-F54C-B936-B128520D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Local GitHub repository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1BB23-580E-EC4E-8057-B3A27812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7366"/>
            <a:ext cx="7766050" cy="464543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You will need a “local” copy of your class GitHub repo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Located on any computers you work on. Can have more than one!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Used for everyday work, especially in class labs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Keeps track of your changes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Can easily “revert” a repo if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Enables you to work with others without stepping on each other's work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altLang="en-US" sz="2000" dirty="0"/>
              <a:t>Note: Push to GitHub frequently, especially after completing a lab or assignment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400" dirty="0"/>
              <a:t>You should get the GitHub Tools!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2000" i="1" dirty="0">
                <a:solidFill>
                  <a:schemeClr val="tx1"/>
                </a:solidFill>
              </a:rPr>
              <a:t>See About Getting GitHub Tools Reading in Introduction Module</a:t>
            </a:r>
            <a:endParaRPr lang="en-US" sz="2000" i="1" dirty="0">
              <a:solidFill>
                <a:schemeClr val="tx1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A3ADB8-681E-0E48-9310-904A86A84260}"/>
              </a:ext>
            </a:extLst>
          </p:cNvPr>
          <p:cNvSpPr/>
          <p:nvPr/>
        </p:nvSpPr>
        <p:spPr>
          <a:xfrm>
            <a:off x="3429000" y="6180685"/>
            <a:ext cx="2635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Exercise #1</a:t>
            </a:r>
          </a:p>
        </p:txBody>
      </p:sp>
    </p:spTree>
    <p:extLst>
      <p:ext uri="{BB962C8B-B14F-4D97-AF65-F5344CB8AC3E}">
        <p14:creationId xmlns:p14="http://schemas.microsoft.com/office/powerpoint/2010/main" val="43956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06A1-DB77-C44F-895A-38001D76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96D6-EF30-9F42-A514-6DC38B58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766050" cy="4259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Visual Studio Code in an integrated development environment (IDE) that will be useful for developing our web applications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Code editor, static code analyzer, debugger, project manager, viewer,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It is immensely helpful for many different programming languages, frameworks, and development tools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We will make use of its </a:t>
            </a:r>
            <a:r>
              <a:rPr lang="en-US" sz="2000" dirty="0" err="1"/>
              <a:t>Javascript</a:t>
            </a:r>
            <a:r>
              <a:rPr lang="en-US" sz="2000" dirty="0"/>
              <a:t>, HTML, CSS, JSON, markdown, and Node.js capabilities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It is highly configurable and easily extended with “extensions”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CB2151-2238-6847-B7E7-5A0A3799804B}"/>
              </a:ext>
            </a:extLst>
          </p:cNvPr>
          <p:cNvSpPr/>
          <p:nvPr/>
        </p:nvSpPr>
        <p:spPr>
          <a:xfrm>
            <a:off x="1524000" y="6167735"/>
            <a:ext cx="6467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See About VS Code Reading in Introduction Module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E72C3A-35DC-294A-8789-58B8CFBA1E4E}"/>
              </a:ext>
            </a:extLst>
          </p:cNvPr>
          <p:cNvSpPr/>
          <p:nvPr/>
        </p:nvSpPr>
        <p:spPr>
          <a:xfrm>
            <a:off x="3250996" y="6490652"/>
            <a:ext cx="2635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Exercise #2</a:t>
            </a:r>
          </a:p>
        </p:txBody>
      </p:sp>
    </p:spTree>
    <p:extLst>
      <p:ext uri="{BB962C8B-B14F-4D97-AF65-F5344CB8AC3E}">
        <p14:creationId xmlns:p14="http://schemas.microsoft.com/office/powerpoint/2010/main" val="162587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5DA3-DB5F-3049-BCDE-BCFA8EF39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(Terminal)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13A3E-D722-7943-AD8D-5EC25D00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07312-8DB7-144E-BFB0-B848DB3BEB00}"/>
              </a:ext>
            </a:extLst>
          </p:cNvPr>
          <p:cNvSpPr/>
          <p:nvPr/>
        </p:nvSpPr>
        <p:spPr>
          <a:xfrm>
            <a:off x="3250996" y="6490652"/>
            <a:ext cx="2635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Exercise #3</a:t>
            </a:r>
          </a:p>
        </p:txBody>
      </p:sp>
    </p:spTree>
    <p:extLst>
      <p:ext uri="{BB962C8B-B14F-4D97-AF65-F5344CB8AC3E}">
        <p14:creationId xmlns:p14="http://schemas.microsoft.com/office/powerpoint/2010/main" val="353521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C2FC-1AD8-4F4D-BF21-A8A005416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Browser Console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B970F-1C3F-5A42-A2AA-28FE875F2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27B66B-CE77-4947-A2CE-B032EA6BBC3A}"/>
              </a:ext>
            </a:extLst>
          </p:cNvPr>
          <p:cNvSpPr/>
          <p:nvPr/>
        </p:nvSpPr>
        <p:spPr>
          <a:xfrm>
            <a:off x="3250996" y="6490652"/>
            <a:ext cx="2635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Exercise #4</a:t>
            </a:r>
          </a:p>
        </p:txBody>
      </p:sp>
    </p:spTree>
    <p:extLst>
      <p:ext uri="{BB962C8B-B14F-4D97-AF65-F5344CB8AC3E}">
        <p14:creationId xmlns:p14="http://schemas.microsoft.com/office/powerpoint/2010/main" val="3287102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06A1-DB77-C44F-895A-38001D76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Node.js and Wen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96D6-EF30-9F42-A514-6DC38B58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766050" cy="4259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Node.js enables you to execute </a:t>
            </a:r>
            <a:r>
              <a:rPr lang="en-US" sz="2800" dirty="0" err="1"/>
              <a:t>Javascript</a:t>
            </a:r>
            <a:r>
              <a:rPr lang="en-US" sz="2800" dirty="0"/>
              <a:t> “native” outside a browser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Access to the local resources such as file system and I/O devices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Will easily enable “microservices” which are applications that provide “services” by request over a network (usually a browser).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There are 1000s of components and applications you can use for free with Node.js via NPM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We will use the Express package at first, but more later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CB2151-2238-6847-B7E7-5A0A3799804B}"/>
              </a:ext>
            </a:extLst>
          </p:cNvPr>
          <p:cNvSpPr/>
          <p:nvPr/>
        </p:nvSpPr>
        <p:spPr>
          <a:xfrm>
            <a:off x="1524000" y="6167735"/>
            <a:ext cx="6467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See About Node.js Reading in Introduction Module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9052D-81AF-D94D-9F0B-B291BF1DDA1E}"/>
              </a:ext>
            </a:extLst>
          </p:cNvPr>
          <p:cNvSpPr/>
          <p:nvPr/>
        </p:nvSpPr>
        <p:spPr>
          <a:xfrm>
            <a:off x="3428999" y="6472535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Exercise #5</a:t>
            </a:r>
          </a:p>
        </p:txBody>
      </p:sp>
    </p:spTree>
    <p:extLst>
      <p:ext uri="{BB962C8B-B14F-4D97-AF65-F5344CB8AC3E}">
        <p14:creationId xmlns:p14="http://schemas.microsoft.com/office/powerpoint/2010/main" val="387883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06A1-DB77-C44F-895A-38001D762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Cyberduck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96D6-EF30-9F42-A514-6DC38B58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7766050" cy="4259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Cyberduck</a:t>
            </a:r>
            <a:r>
              <a:rPr lang="en-US" sz="2800" dirty="0"/>
              <a:t> is a graphical file transfer utility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Get a file from a server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Put a file on a server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You can use a different utility if you wish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 will use this to deploy your web applications on the class server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You will need SFTP access to </a:t>
            </a:r>
            <a:r>
              <a:rPr lang="en-US" sz="2000" dirty="0" err="1"/>
              <a:t>itm-vm.shidler.hawaii.edu</a:t>
            </a:r>
            <a:r>
              <a:rPr lang="en-US" sz="2000" dirty="0"/>
              <a:t>/itm352student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instructor will give you the username, password, and port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CB2151-2238-6847-B7E7-5A0A3799804B}"/>
              </a:ext>
            </a:extLst>
          </p:cNvPr>
          <p:cNvSpPr/>
          <p:nvPr/>
        </p:nvSpPr>
        <p:spPr>
          <a:xfrm>
            <a:off x="1524000" y="6167735"/>
            <a:ext cx="64674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See About </a:t>
            </a:r>
            <a:r>
              <a:rPr lang="en-GB" sz="2000" i="1" dirty="0" err="1">
                <a:solidFill>
                  <a:schemeClr val="tx1"/>
                </a:solidFill>
              </a:rPr>
              <a:t>Cyberduck</a:t>
            </a:r>
            <a:r>
              <a:rPr lang="en-GB" sz="2000" i="1" dirty="0">
                <a:solidFill>
                  <a:schemeClr val="tx1"/>
                </a:solidFill>
              </a:rPr>
              <a:t> Reading in Introduction Module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0F9C20-8B61-AD4A-8AC2-F050F0AA85CE}"/>
              </a:ext>
            </a:extLst>
          </p:cNvPr>
          <p:cNvSpPr/>
          <p:nvPr/>
        </p:nvSpPr>
        <p:spPr>
          <a:xfrm>
            <a:off x="3429000" y="6472535"/>
            <a:ext cx="2635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Do Lab </a:t>
            </a:r>
            <a:r>
              <a:rPr lang="en-US">
                <a:solidFill>
                  <a:srgbClr val="FF0000"/>
                </a:solidFill>
              </a:rPr>
              <a:t>Exercise #6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181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8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6831</TotalTime>
  <Words>531</Words>
  <Application>Microsoft Macintosh PowerPoint</Application>
  <PresentationFormat>On-screen Show (4:3)</PresentationFormat>
  <Paragraphs>60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Monotype Sorts</vt:lpstr>
      <vt:lpstr>Times New Roman</vt:lpstr>
      <vt:lpstr>Office Theme</vt:lpstr>
      <vt:lpstr>PowerPoint Presentation</vt:lpstr>
      <vt:lpstr>PowerPoint Presentation</vt:lpstr>
      <vt:lpstr>GitHub</vt:lpstr>
      <vt:lpstr>Local GitHub repository</vt:lpstr>
      <vt:lpstr>VS Code</vt:lpstr>
      <vt:lpstr>Command Line (Terminal)</vt:lpstr>
      <vt:lpstr>JavaScript Browser Console</vt:lpstr>
      <vt:lpstr>Node.js and Wen Servers</vt:lpstr>
      <vt:lpstr>Cyberduck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ITM352</dc:title>
  <cp:lastModifiedBy>Dan Port</cp:lastModifiedBy>
  <cp:revision>190</cp:revision>
  <cp:lastPrinted>1601-01-01T00:00:00Z</cp:lastPrinted>
  <dcterms:created xsi:type="dcterms:W3CDTF">1601-01-01T00:00:00Z</dcterms:created>
  <dcterms:modified xsi:type="dcterms:W3CDTF">2022-01-08T03:24:52Z</dcterms:modified>
</cp:coreProperties>
</file>